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Nuni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font" Target="fonts/Nunito-bold.fntdata"/><Relationship Id="rId10" Type="http://schemas.openxmlformats.org/officeDocument/2006/relationships/slide" Target="slides/slide6.xml"/><Relationship Id="rId21" Type="http://schemas.openxmlformats.org/officeDocument/2006/relationships/font" Target="fonts/Nunito-regular.fntdata"/><Relationship Id="rId13" Type="http://schemas.openxmlformats.org/officeDocument/2006/relationships/slide" Target="slides/slide9.xml"/><Relationship Id="rId24" Type="http://schemas.openxmlformats.org/officeDocument/2006/relationships/font" Target="fonts/Nunito-boldItalic.fntdata"/><Relationship Id="rId12" Type="http://schemas.openxmlformats.org/officeDocument/2006/relationships/slide" Target="slides/slide8.xml"/><Relationship Id="rId23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ngie@artsforlearningsd.org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risingartsleadersofsandiego.org/" TargetMode="External"/><Relationship Id="rId4" Type="http://schemas.openxmlformats.org/officeDocument/2006/relationships/hyperlink" Target="https://bpcp.org/" TargetMode="External"/><Relationship Id="rId11" Type="http://schemas.openxmlformats.org/officeDocument/2006/relationships/hyperlink" Target="https://sandiegoemp.org/" TargetMode="External"/><Relationship Id="rId10" Type="http://schemas.openxmlformats.org/officeDocument/2006/relationships/hyperlink" Target="https://www.americansforthearts.org/" TargetMode="External"/><Relationship Id="rId9" Type="http://schemas.openxmlformats.org/officeDocument/2006/relationships/hyperlink" Target="https://www.americansforthearts.org/" TargetMode="External"/><Relationship Id="rId5" Type="http://schemas.openxmlformats.org/officeDocument/2006/relationships/hyperlink" Target="http://www.sdracc.org/" TargetMode="External"/><Relationship Id="rId6" Type="http://schemas.openxmlformats.org/officeDocument/2006/relationships/hyperlink" Target="https://sandiegoemp.org/" TargetMode="External"/><Relationship Id="rId7" Type="http://schemas.openxmlformats.org/officeDocument/2006/relationships/hyperlink" Target="http://www.artsforlearningsd.org/about-us" TargetMode="External"/><Relationship Id="rId8" Type="http://schemas.openxmlformats.org/officeDocument/2006/relationships/hyperlink" Target="https://aerosd.sdcoe.net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mailto:angie@artsforlearningsd.or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660000"/>
                </a:solidFill>
              </a:rPr>
              <a:t>ADVOCACY: Our Conscience--Our Power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819150" y="1800200"/>
            <a:ext cx="7505700" cy="2714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Angie (Evangeline) Bitsko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Learning Through the Arts (LTA) (Title I) Program Manager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ARTS FOR LEARNING SAN DIEGO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Website: artsforlearningsd.org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Email:      </a:t>
            </a:r>
            <a:r>
              <a:rPr b="1" lang="en" sz="1800" u="sng">
                <a:solidFill>
                  <a:schemeClr val="lt1"/>
                </a:solidFill>
                <a:hlinkClick r:id="rId3"/>
              </a:rPr>
              <a:t>angie@artsforlearningsd.org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Phone:    (619) 550-3296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819150" y="559500"/>
            <a:ext cx="7505700" cy="88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ACTION STEPS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819150" y="1693950"/>
            <a:ext cx="7505700" cy="3123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Arial"/>
              <a:buNone/>
            </a:pPr>
            <a:r>
              <a:rPr b="1" i="1"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Write</a:t>
            </a:r>
            <a:r>
              <a:rPr b="1"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your government officials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Arial"/>
              <a:buNone/>
            </a:pPr>
            <a:r>
              <a:rPr b="1"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Attend local meetings and voice your support and concerns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Arial"/>
              <a:buNone/>
            </a:pPr>
            <a:r>
              <a:rPr b="1" lang="en" sz="1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Join advocacy groups like: 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Rising Arts Leaders San Diego (RALSD)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Balboa Park Cultural Partnership (BPCP)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San Diego Regional Arts and Culture Coalition (SDRACC)  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San Diego Emerging Museum Professionals (EMP)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Arts For Learning San Diego (A4LSD)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Arts Education Resource Organization (AERO)</a:t>
            </a:r>
          </a:p>
          <a:p>
            <a:pPr indent="-323850" lvl="0" marL="558800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ct val="100000"/>
              <a:buFont typeface="Arial"/>
            </a:pPr>
            <a:r>
              <a:rPr b="1" lang="en" sz="15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Americans For the Arts (AFTA</a:t>
            </a:r>
            <a:r>
              <a:rPr b="1" lang="en" u="sng">
                <a:solidFill>
                  <a:srgbClr val="1155CC"/>
                </a:solidFill>
                <a:hlinkClick r:id="rId10"/>
              </a:rPr>
              <a:t>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hlinkClick r:id="rId11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819150" y="504425"/>
            <a:ext cx="7505700" cy="881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/>
              <a:t>BE  ACTIVE and </a:t>
            </a:r>
            <a:r>
              <a:rPr b="1" i="1" lang="en" sz="3600"/>
              <a:t>HELP others</a:t>
            </a:r>
            <a:r>
              <a:rPr b="1" lang="en" sz="3600"/>
              <a:t> to….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819150" y="735725"/>
            <a:ext cx="7551300" cy="370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relationships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partnerships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art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Attend art events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Vote 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Rally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Volunteer</a:t>
            </a:r>
          </a:p>
          <a:p>
            <a:pPr indent="-381000" lvl="0" marL="2819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Donate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819150" y="526475"/>
            <a:ext cx="7505700" cy="1273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MAKE...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819150" y="1352500"/>
            <a:ext cx="7505700" cy="308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19100" lvl="0" marL="457200" rtl="0">
              <a:spcBef>
                <a:spcPts val="0"/>
              </a:spcBef>
              <a:buSzPct val="100000"/>
            </a:pPr>
            <a:r>
              <a:rPr b="1" lang="en" sz="3000"/>
              <a:t>Phone calls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b="1" lang="en" sz="3000"/>
              <a:t>Emails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b="1" lang="en" sz="3000"/>
              <a:t>Letters / Postcards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b="1" lang="en" sz="3000"/>
              <a:t>Posters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b="1" lang="en" sz="3000"/>
              <a:t>Visits / Appointments</a:t>
            </a:r>
          </a:p>
          <a:p>
            <a:pPr indent="-419100" lvl="0" marL="457200" rtl="0">
              <a:spcBef>
                <a:spcPts val="0"/>
              </a:spcBef>
              <a:buSzPct val="100000"/>
            </a:pPr>
            <a:r>
              <a:rPr b="1" lang="en" sz="3000"/>
              <a:t>Appearances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1057325" y="1429600"/>
            <a:ext cx="7267500" cy="300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“Make your voice heard, your presence seen, your opinion known, and your passion felt!”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819150" y="911675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i="1" lang="en" sz="3600"/>
              <a:t>Don’t just talk the talk…...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7200"/>
              <a:t>WALK THE WALK!!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4800"/>
              <a:t>PARTICIPATE = ADVOCATE 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solidFill>
                  <a:srgbClr val="660000"/>
                </a:solidFill>
              </a:rPr>
              <a:t>ADVOCACY: Our Conscience--Our Power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819150" y="1800200"/>
            <a:ext cx="7505700" cy="2956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Angie (Evangeline) Bitsko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Learning Through the Arts (LTA) (Title I) Program Manager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ARTS FOR LEARNING SAN DIEGO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Website: artsforlearningsd.org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Email:      </a:t>
            </a:r>
            <a:r>
              <a:rPr b="1" lang="en" sz="1800" u="sng">
                <a:solidFill>
                  <a:schemeClr val="lt1"/>
                </a:solidFill>
                <a:hlinkClick r:id="rId3"/>
              </a:rPr>
              <a:t>angie@artsforlearningsd.org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</a:rPr>
              <a:t>Phone:    (619) 550-3296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chemeClr val="lt1"/>
                </a:solidFill>
              </a:rPr>
              <a:t>For arts resources: </a:t>
            </a:r>
            <a:r>
              <a:rPr b="1" lang="en" sz="1800">
                <a:solidFill>
                  <a:schemeClr val="lt1"/>
                </a:solidFill>
              </a:rPr>
              <a:t>bitsko.weebly.com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00"/>
                </a:solidFill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819150" y="845600"/>
            <a:ext cx="77388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/>
              <a:t>ARTS and ARTS EDUCATION are...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819150" y="1385550"/>
            <a:ext cx="7505700" cy="3053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0000"/>
              </a:solidFill>
            </a:endParaRPr>
          </a:p>
          <a:p>
            <a:pPr indent="-457200" lvl="0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b="1" lang="en" sz="3600">
                <a:solidFill>
                  <a:srgbClr val="000000"/>
                </a:solidFill>
              </a:rPr>
              <a:t>Important</a:t>
            </a:r>
          </a:p>
          <a:p>
            <a:pPr indent="-457200" lvl="0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b="1" lang="en" sz="3600">
                <a:solidFill>
                  <a:srgbClr val="000000"/>
                </a:solidFill>
              </a:rPr>
              <a:t>Necessary</a:t>
            </a:r>
          </a:p>
          <a:p>
            <a:pPr indent="-457200" lvl="0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b="1" lang="en" sz="3600">
                <a:solidFill>
                  <a:srgbClr val="000000"/>
                </a:solidFill>
              </a:rPr>
              <a:t>Critical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819150" y="647625"/>
            <a:ext cx="7505700" cy="804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WHY?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748950" y="1308450"/>
            <a:ext cx="7842000" cy="339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Social... 						</a:t>
            </a:r>
          </a:p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Political...</a:t>
            </a:r>
          </a:p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Economic...</a:t>
            </a:r>
          </a:p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Cultural...</a:t>
            </a:r>
          </a:p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Intellectual...</a:t>
            </a:r>
          </a:p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Technological...</a:t>
            </a:r>
          </a:p>
          <a:p>
            <a:pPr indent="-342900" lvl="0" marL="2743200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</a:pPr>
            <a:r>
              <a:rPr b="1" lang="en" sz="1800">
                <a:solidFill>
                  <a:srgbClr val="333333"/>
                </a:solidFill>
              </a:rPr>
              <a:t>Scientific...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333333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333333"/>
                </a:solidFill>
              </a:rPr>
              <a:t>...developments and advancements in our communities and in society at large.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775075" y="88965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HOW?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36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Research</a:t>
            </a:r>
          </a:p>
          <a:p>
            <a:pPr indent="-457200" lvl="0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36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Information</a:t>
            </a:r>
          </a:p>
          <a:p>
            <a:pPr indent="-457200" lvl="0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</a:pPr>
            <a:r>
              <a:rPr b="1" lang="en" sz="36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Resources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WHO...</a:t>
            </a:r>
            <a:r>
              <a:rPr b="1" i="1" lang="en" sz="4800"/>
              <a:t>ME</a:t>
            </a:r>
            <a:r>
              <a:rPr b="1" i="1" lang="en" sz="4800"/>
              <a:t>?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2286000" rtl="0">
              <a:spcBef>
                <a:spcPts val="0"/>
              </a:spcBef>
              <a:buSzPct val="100000"/>
            </a:pPr>
            <a:r>
              <a:rPr b="1" lang="en" sz="3600"/>
              <a:t>THINK Advocacy</a:t>
            </a:r>
          </a:p>
          <a:p>
            <a:pPr indent="-457200" lvl="0" marL="2286000" rtl="0">
              <a:spcBef>
                <a:spcPts val="0"/>
              </a:spcBef>
              <a:buSzPct val="100000"/>
            </a:pPr>
            <a:r>
              <a:rPr b="1" lang="en" sz="3600"/>
              <a:t>SPEAK Advocacy</a:t>
            </a:r>
          </a:p>
          <a:p>
            <a:pPr indent="-457200" lvl="0" marL="2286000" rtl="0">
              <a:spcBef>
                <a:spcPts val="0"/>
              </a:spcBef>
              <a:buSzPct val="100000"/>
            </a:pPr>
            <a:r>
              <a:rPr b="1" lang="en" sz="3600"/>
              <a:t>DO Advocacy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819150" y="1715975"/>
            <a:ext cx="7650600" cy="2844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200"/>
              <a:t>“Be comfortable with the uncomfortable.”</a:t>
            </a:r>
          </a:p>
          <a:p>
            <a:pPr indent="457200" lvl="0" marL="4572000">
              <a:spcBef>
                <a:spcPts val="0"/>
              </a:spcBef>
              <a:buNone/>
            </a:pPr>
            <a:r>
              <a:rPr b="1" i="1" lang="en" sz="3000"/>
              <a:t>Craig Noel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819150" y="1561775"/>
            <a:ext cx="7505700" cy="189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7200"/>
              <a:t>PASSION!!!!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819150" y="568325"/>
            <a:ext cx="7505700" cy="925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800"/>
              <a:t>YES </a:t>
            </a:r>
            <a:r>
              <a:rPr b="1" i="1" lang="en" sz="4800" u="sng"/>
              <a:t>YOU!!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550700" y="1493525"/>
            <a:ext cx="8040300" cy="29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Be advocacy leaders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Create and nurture positive, active, and effective environments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Converse about the arts, arts education, and arts advocacy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/>
              <a:t>PARTCIPATE in the arts, arts education, and arts advocacy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819150" y="614575"/>
            <a:ext cx="7505700" cy="1185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/>
              <a:t>SPHERES of INFLUENCE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819150" y="1649875"/>
            <a:ext cx="7505700" cy="2788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descr="spheres of influence.jpg" id="178" name="Shape 1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2225" y="1561775"/>
            <a:ext cx="4114775" cy="303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